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Fraunces Medium"/>
      <p:regular r:id="rId19"/>
    </p:embeddedFont>
    <p:embeddedFont>
      <p:font typeface="Fraunces Medium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  <p:embeddedFont>
      <p:font typeface="Epilogue"/>
      <p:regular r:id="rId23"/>
    </p:embeddedFont>
    <p:embeddedFont>
      <p:font typeface="Epilogue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3-1.png>
</file>

<file path=ppt/media/image-4-1.png>
</file>

<file path=ppt/media/image-4-2.png>
</file>

<file path=ppt/media/image-5-1.png>
</file>

<file path=ppt/media/image-6-1.png>
</file>

<file path=ppt/media/image-7-1.png>
</file>

<file path=ppt/media/image-8-1.png>
</file>

<file path=ppt/media/image-8-2.png>
</file>

<file path=ppt/media/image-9-1.png>
</file>

<file path=ppt/media/image-9-10.png>
</file>

<file path=ppt/media/image-9-11.svg>
</file>

<file path=ppt/media/image-9-12.png>
</file>

<file path=ppt/media/image-9-13.sv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media/image-9-8.png>
</file>

<file path=ppt/media/image-9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image" Target="../media/image-9-8.png"/><Relationship Id="rId9" Type="http://schemas.openxmlformats.org/officeDocument/2006/relationships/image" Target="../media/image-9-9.svg"/><Relationship Id="rId10" Type="http://schemas.openxmlformats.org/officeDocument/2006/relationships/image" Target="../media/image-9-10.png"/><Relationship Id="rId11" Type="http://schemas.openxmlformats.org/officeDocument/2006/relationships/image" Target="../media/image-9-11.svg"/><Relationship Id="rId12" Type="http://schemas.openxmlformats.org/officeDocument/2006/relationships/image" Target="../media/image-9-12.png"/><Relationship Id="rId13" Type="http://schemas.openxmlformats.org/officeDocument/2006/relationships/image" Target="../media/image-9-13.svg"/><Relationship Id="rId14" Type="http://schemas.openxmlformats.org/officeDocument/2006/relationships/slideLayout" Target="../slideLayouts/slideLayout10.xml"/><Relationship Id="rId1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Architecture Technique du Module FinOps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02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Batch · Data Mart · API · Pricing Views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5833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Une vision globale, technique et exploitable du système FinOps : orchestration batch, modèle de données, exposition API et interface Backstage.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8473"/>
            <a:ext cx="7309247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Scalabilité, Extensibilité &amp; Roadmap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793790" y="1841421"/>
            <a:ext cx="7556421" cy="1173718"/>
          </a:xfrm>
          <a:prstGeom prst="roundRect">
            <a:avLst>
              <a:gd name="adj" fmla="val 608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1431" y="2019062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Nouveau domaine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971431" y="2361248"/>
            <a:ext cx="7201138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Ajout sans refactoring — le modèle en étoile absorbe de nouveaux domaines nativement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793790" y="3142655"/>
            <a:ext cx="7556421" cy="935593"/>
          </a:xfrm>
          <a:prstGeom prst="roundRect">
            <a:avLst>
              <a:gd name="adj" fmla="val 763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71431" y="3320296"/>
            <a:ext cx="269557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Nouvelle vision budgétaire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971431" y="3662482"/>
            <a:ext cx="720113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Création d'une pricing view — aucun batch, aucune migration de données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793790" y="4205764"/>
            <a:ext cx="7556421" cy="935593"/>
          </a:xfrm>
          <a:prstGeom prst="roundRect">
            <a:avLst>
              <a:gd name="adj" fmla="val 763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1431" y="438340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Nouvelle vue UI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971431" y="4725591"/>
            <a:ext cx="720113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 endpoint API léger + un composant React — extensibilité sans dette technique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793790" y="5268873"/>
            <a:ext cx="7556421" cy="935593"/>
          </a:xfrm>
          <a:prstGeom prst="roundRect">
            <a:avLst>
              <a:gd name="adj" fmla="val 763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1431" y="5446514"/>
            <a:ext cx="2284809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Batch isolé du runtime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971431" y="5788700"/>
            <a:ext cx="720113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L'API reste disponible pendant les exécutions batch — pas de couplage temporel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1048941" y="6491407"/>
            <a:ext cx="730127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FinOps</a:t>
            </a:r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= architecture </a:t>
            </a:r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data-driven</a:t>
            </a:r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modulaire, performante et extensible — conçue pour évoluer sans refondre.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793790" y="6347936"/>
            <a:ext cx="22860" cy="763191"/>
          </a:xfrm>
          <a:prstGeom prst="rect">
            <a:avLst/>
          </a:prstGeom>
          <a:solidFill>
            <a:srgbClr val="8C98CA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9353" y="423743"/>
            <a:ext cx="3893225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Vue d'Ensemble de l'Architecture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539353" y="825103"/>
            <a:ext cx="13551694" cy="115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Cinq couches distinctes, du source de données jusqu'à l'interface utilisateur — chaque couche avec une responsabilité claire et isolée.</a:t>
            </a:r>
            <a:endParaRPr lang="en-US" sz="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7154" y="990124"/>
            <a:ext cx="8735973" cy="37671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535010" y="4042871"/>
            <a:ext cx="1981890" cy="247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FinOps API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3535010" y="3170839"/>
            <a:ext cx="1981890" cy="247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Mart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3535010" y="2307616"/>
            <a:ext cx="1981890" cy="247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Batch Quarkus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3535010" y="1435585"/>
            <a:ext cx="1981890" cy="247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Sources Données</a:t>
            </a:r>
            <a:endParaRPr lang="en-US" sz="15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53" y="4806910"/>
            <a:ext cx="500777" cy="60090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084302" y="4907042"/>
            <a:ext cx="1252061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Ingestion</a:t>
            </a:r>
            <a:endParaRPr lang="en-US" sz="950" dirty="0"/>
          </a:p>
        </p:txBody>
      </p:sp>
      <p:sp>
        <p:nvSpPr>
          <p:cNvPr id="11" name="Text 7"/>
          <p:cNvSpPr/>
          <p:nvPr/>
        </p:nvSpPr>
        <p:spPr>
          <a:xfrm>
            <a:off x="1084302" y="5090041"/>
            <a:ext cx="13006745" cy="115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Sources hétérogènes normalisées</a:t>
            </a:r>
            <a:endParaRPr lang="en-US" sz="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53" y="5407819"/>
            <a:ext cx="500777" cy="60090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84302" y="5507950"/>
            <a:ext cx="1252061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Calcul</a:t>
            </a:r>
            <a:endParaRPr lang="en-US" sz="950" dirty="0"/>
          </a:p>
        </p:txBody>
      </p:sp>
      <p:sp>
        <p:nvSpPr>
          <p:cNvPr id="14" name="Text 9"/>
          <p:cNvSpPr/>
          <p:nvPr/>
        </p:nvSpPr>
        <p:spPr>
          <a:xfrm>
            <a:off x="1084302" y="5690949"/>
            <a:ext cx="13006745" cy="115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Batch nightly, idempotent</a:t>
            </a:r>
            <a:endParaRPr lang="en-US" sz="75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53" y="6008727"/>
            <a:ext cx="500777" cy="60090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084302" y="6108859"/>
            <a:ext cx="1252061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Agrégation</a:t>
            </a:r>
            <a:endParaRPr lang="en-US" sz="950" dirty="0"/>
          </a:p>
        </p:txBody>
      </p:sp>
      <p:sp>
        <p:nvSpPr>
          <p:cNvPr id="17" name="Text 11"/>
          <p:cNvSpPr/>
          <p:nvPr/>
        </p:nvSpPr>
        <p:spPr>
          <a:xfrm>
            <a:off x="1084302" y="6291858"/>
            <a:ext cx="13006745" cy="115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Materialized Views PostgreSQL</a:t>
            </a:r>
            <a:endParaRPr lang="en-US" sz="750" dirty="0"/>
          </a:p>
        </p:txBody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353" y="6609636"/>
            <a:ext cx="500777" cy="600908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1084302" y="6709767"/>
            <a:ext cx="1252061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Exposition</a:t>
            </a:r>
            <a:endParaRPr lang="en-US" sz="950" dirty="0"/>
          </a:p>
        </p:txBody>
      </p:sp>
      <p:sp>
        <p:nvSpPr>
          <p:cNvPr id="20" name="Text 13"/>
          <p:cNvSpPr/>
          <p:nvPr/>
        </p:nvSpPr>
        <p:spPr>
          <a:xfrm>
            <a:off x="1084302" y="6892766"/>
            <a:ext cx="13006745" cy="115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 modulaire</a:t>
            </a:r>
            <a:endParaRPr lang="en-US" sz="750" dirty="0"/>
          </a:p>
        </p:txBody>
      </p:sp>
      <p:pic>
        <p:nvPicPr>
          <p:cNvPr id="2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353" y="7210544"/>
            <a:ext cx="500777" cy="600908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1084302" y="7310676"/>
            <a:ext cx="1252061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Présentation</a:t>
            </a:r>
            <a:endParaRPr lang="en-US" sz="950" dirty="0"/>
          </a:p>
        </p:txBody>
      </p:sp>
      <p:sp>
        <p:nvSpPr>
          <p:cNvPr id="23" name="Text 15"/>
          <p:cNvSpPr/>
          <p:nvPr/>
        </p:nvSpPr>
        <p:spPr>
          <a:xfrm>
            <a:off x="1084302" y="7493675"/>
            <a:ext cx="13006745" cy="115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UI Backstage, drill-down</a:t>
            </a:r>
            <a:endParaRPr lang="en-US" sz="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9757"/>
            <a:ext cx="12794813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Architecture du Batch — Orchestration &amp; Normalisation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7320" y="3012758"/>
            <a:ext cx="7066121" cy="305216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03481" y="5260111"/>
            <a:ext cx="1049192" cy="191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Orchestrator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3103481" y="5505555"/>
            <a:ext cx="1049192" cy="282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Coordonne les tâches</a:t>
            </a:r>
            <a:endParaRPr lang="en-US" sz="950" dirty="0"/>
          </a:p>
        </p:txBody>
      </p:sp>
      <p:sp>
        <p:nvSpPr>
          <p:cNvPr id="6" name="Text 3"/>
          <p:cNvSpPr/>
          <p:nvPr/>
        </p:nvSpPr>
        <p:spPr>
          <a:xfrm>
            <a:off x="5797534" y="5260111"/>
            <a:ext cx="1049191" cy="191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Calcul Direct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797534" y="5505555"/>
            <a:ext cx="1049191" cy="282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Transformations immédiates</a:t>
            </a:r>
            <a:endParaRPr lang="en-US" sz="950" dirty="0"/>
          </a:p>
        </p:txBody>
      </p:sp>
      <p:sp>
        <p:nvSpPr>
          <p:cNvPr id="8" name="Text 5"/>
          <p:cNvSpPr/>
          <p:nvPr/>
        </p:nvSpPr>
        <p:spPr>
          <a:xfrm>
            <a:off x="1759798" y="3288166"/>
            <a:ext cx="1049191" cy="191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Scheduler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1759798" y="3533610"/>
            <a:ext cx="1049191" cy="282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Nightly ou manuel</a:t>
            </a:r>
            <a:endParaRPr lang="en-US" sz="950" dirty="0"/>
          </a:p>
        </p:txBody>
      </p:sp>
      <p:sp>
        <p:nvSpPr>
          <p:cNvPr id="10" name="Text 7"/>
          <p:cNvSpPr/>
          <p:nvPr/>
        </p:nvSpPr>
        <p:spPr>
          <a:xfrm>
            <a:off x="7101194" y="3288166"/>
            <a:ext cx="1049191" cy="382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Calcul Indirect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7101194" y="3724701"/>
            <a:ext cx="1049191" cy="282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Dépendances OPEN</a:t>
            </a:r>
            <a:endParaRPr lang="en-US" sz="950" dirty="0"/>
          </a:p>
        </p:txBody>
      </p:sp>
      <p:sp>
        <p:nvSpPr>
          <p:cNvPr id="12" name="Text 9"/>
          <p:cNvSpPr/>
          <p:nvPr/>
        </p:nvSpPr>
        <p:spPr>
          <a:xfrm>
            <a:off x="4467228" y="3288166"/>
            <a:ext cx="1049191" cy="382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Domain Processors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4467228" y="3724701"/>
            <a:ext cx="1049191" cy="282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Normalisation et règles</a:t>
            </a:r>
            <a:endParaRPr lang="en-US" sz="950" dirty="0"/>
          </a:p>
        </p:txBody>
      </p:sp>
      <p:sp>
        <p:nvSpPr>
          <p:cNvPr id="14" name="Text 11"/>
          <p:cNvSpPr/>
          <p:nvPr/>
        </p:nvSpPr>
        <p:spPr>
          <a:xfrm>
            <a:off x="9584888" y="1921788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Propriétés clés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9584888" y="2407325"/>
            <a:ext cx="4259223" cy="1466850"/>
          </a:xfrm>
          <a:prstGeom prst="roundRect">
            <a:avLst>
              <a:gd name="adj" fmla="val 7481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9562028" y="2407325"/>
            <a:ext cx="91440" cy="1466850"/>
          </a:xfrm>
          <a:prstGeom prst="roundRect">
            <a:avLst>
              <a:gd name="adj" fmla="val 88558"/>
            </a:avLst>
          </a:prstGeom>
          <a:solidFill>
            <a:srgbClr val="8C98CA"/>
          </a:solidFill>
          <a:ln/>
        </p:spPr>
      </p:sp>
      <p:sp>
        <p:nvSpPr>
          <p:cNvPr id="17" name="Text 14"/>
          <p:cNvSpPr/>
          <p:nvPr/>
        </p:nvSpPr>
        <p:spPr>
          <a:xfrm>
            <a:off x="9869091" y="2622947"/>
            <a:ext cx="337280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Exécution nightly &amp; manuelle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9869091" y="3088005"/>
            <a:ext cx="3759398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Déclenchement automatique ou à la demande sans impact runtime</a:t>
            </a:r>
            <a:endParaRPr lang="en-US" sz="1500" dirty="0"/>
          </a:p>
        </p:txBody>
      </p:sp>
      <p:sp>
        <p:nvSpPr>
          <p:cNvPr id="19" name="Shape 16"/>
          <p:cNvSpPr/>
          <p:nvPr/>
        </p:nvSpPr>
        <p:spPr>
          <a:xfrm>
            <a:off x="9584888" y="4038005"/>
            <a:ext cx="4259223" cy="1466850"/>
          </a:xfrm>
          <a:prstGeom prst="roundRect">
            <a:avLst>
              <a:gd name="adj" fmla="val 7481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9562028" y="4038005"/>
            <a:ext cx="91440" cy="1466850"/>
          </a:xfrm>
          <a:prstGeom prst="roundRect">
            <a:avLst>
              <a:gd name="adj" fmla="val 88558"/>
            </a:avLst>
          </a:prstGeom>
          <a:solidFill>
            <a:srgbClr val="8C98CA"/>
          </a:solidFill>
          <a:ln/>
        </p:spPr>
      </p:sp>
      <p:sp>
        <p:nvSpPr>
          <p:cNvPr id="21" name="Text 18"/>
          <p:cNvSpPr/>
          <p:nvPr/>
        </p:nvSpPr>
        <p:spPr>
          <a:xfrm>
            <a:off x="9869091" y="4253627"/>
            <a:ext cx="252043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Idempotence garantie</a:t>
            </a:r>
            <a:endParaRPr lang="en-US" sz="1850" dirty="0"/>
          </a:p>
        </p:txBody>
      </p:sp>
      <p:sp>
        <p:nvSpPr>
          <p:cNvPr id="22" name="Text 19"/>
          <p:cNvSpPr/>
          <p:nvPr/>
        </p:nvSpPr>
        <p:spPr>
          <a:xfrm>
            <a:off x="9869091" y="4718685"/>
            <a:ext cx="3759398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Re-exécution sans effet de bord, données stables</a:t>
            </a:r>
            <a:endParaRPr lang="en-US" sz="1500" dirty="0"/>
          </a:p>
        </p:txBody>
      </p:sp>
      <p:sp>
        <p:nvSpPr>
          <p:cNvPr id="23" name="Shape 20"/>
          <p:cNvSpPr/>
          <p:nvPr/>
        </p:nvSpPr>
        <p:spPr>
          <a:xfrm>
            <a:off x="9584888" y="5668685"/>
            <a:ext cx="4259223" cy="1466850"/>
          </a:xfrm>
          <a:prstGeom prst="roundRect">
            <a:avLst>
              <a:gd name="adj" fmla="val 7481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9562028" y="5668685"/>
            <a:ext cx="91440" cy="1466850"/>
          </a:xfrm>
          <a:prstGeom prst="roundRect">
            <a:avLst>
              <a:gd name="adj" fmla="val 88558"/>
            </a:avLst>
          </a:prstGeom>
          <a:solidFill>
            <a:srgbClr val="8C98CA"/>
          </a:solidFill>
          <a:ln/>
        </p:spPr>
      </p:sp>
      <p:sp>
        <p:nvSpPr>
          <p:cNvPr id="25" name="Text 22"/>
          <p:cNvSpPr/>
          <p:nvPr/>
        </p:nvSpPr>
        <p:spPr>
          <a:xfrm>
            <a:off x="9869091" y="5884307"/>
            <a:ext cx="288190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Gestion des dépendances</a:t>
            </a:r>
            <a:endParaRPr lang="en-US" sz="1850" dirty="0"/>
          </a:p>
        </p:txBody>
      </p:sp>
      <p:sp>
        <p:nvSpPr>
          <p:cNvPr id="26" name="Text 23"/>
          <p:cNvSpPr/>
          <p:nvPr/>
        </p:nvSpPr>
        <p:spPr>
          <a:xfrm>
            <a:off x="9869091" y="6349365"/>
            <a:ext cx="3759398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OPEN calculé avant l'indirect — ordre strict respecté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62226"/>
            <a:ext cx="6040517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Modèle de Données &amp; Data Mart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589" y="3529846"/>
            <a:ext cx="3343156" cy="183261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05101" y="4094075"/>
            <a:ext cx="853913" cy="106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Table centrale</a:t>
            </a:r>
            <a:endParaRPr lang="en-US" sz="650" dirty="0"/>
          </a:p>
        </p:txBody>
      </p:sp>
      <p:sp>
        <p:nvSpPr>
          <p:cNvPr id="6" name="Text 2"/>
          <p:cNvSpPr/>
          <p:nvPr/>
        </p:nvSpPr>
        <p:spPr>
          <a:xfrm>
            <a:off x="7161456" y="4231175"/>
            <a:ext cx="941202" cy="145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0"/>
              </a:lnSpc>
              <a:buNone/>
            </a:pPr>
            <a:r>
              <a:rPr lang="en-US" sz="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fact_consumption stocke les poids</a:t>
            </a:r>
            <a:endParaRPr lang="en-US" sz="500" dirty="0"/>
          </a:p>
        </p:txBody>
      </p:sp>
      <p:sp>
        <p:nvSpPr>
          <p:cNvPr id="7" name="Text 3"/>
          <p:cNvSpPr/>
          <p:nvPr/>
        </p:nvSpPr>
        <p:spPr>
          <a:xfrm>
            <a:off x="9277262" y="4748504"/>
            <a:ext cx="853912" cy="106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Dimensions</a:t>
            </a:r>
            <a:endParaRPr lang="en-US" sz="650" dirty="0"/>
          </a:p>
        </p:txBody>
      </p:sp>
      <p:sp>
        <p:nvSpPr>
          <p:cNvPr id="8" name="Text 4"/>
          <p:cNvSpPr/>
          <p:nvPr/>
        </p:nvSpPr>
        <p:spPr>
          <a:xfrm>
            <a:off x="9233617" y="4885604"/>
            <a:ext cx="941201" cy="217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0"/>
              </a:lnSpc>
              <a:buNone/>
            </a:pPr>
            <a:r>
              <a:rPr lang="en-US" sz="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dim_domain (direct/indirect) et dim_application</a:t>
            </a:r>
            <a:endParaRPr lang="en-US" sz="500" dirty="0"/>
          </a:p>
        </p:txBody>
      </p:sp>
      <p:sp>
        <p:nvSpPr>
          <p:cNvPr id="9" name="Text 5"/>
          <p:cNvSpPr/>
          <p:nvPr/>
        </p:nvSpPr>
        <p:spPr>
          <a:xfrm>
            <a:off x="8973648" y="3703173"/>
            <a:ext cx="853913" cy="106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Calculs &amp; Pricing</a:t>
            </a:r>
            <a:endParaRPr lang="en-US" sz="650" dirty="0"/>
          </a:p>
        </p:txBody>
      </p:sp>
      <p:sp>
        <p:nvSpPr>
          <p:cNvPr id="10" name="Text 6"/>
          <p:cNvSpPr/>
          <p:nvPr/>
        </p:nvSpPr>
        <p:spPr>
          <a:xfrm>
            <a:off x="8930004" y="3840273"/>
            <a:ext cx="941201" cy="145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0"/>
              </a:lnSpc>
              <a:buNone/>
            </a:pPr>
            <a:r>
              <a:rPr lang="en-US" sz="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fact_coefficients et pricing_views en périphérie</a:t>
            </a:r>
            <a:endParaRPr lang="en-US" sz="500" dirty="0"/>
          </a:p>
        </p:txBody>
      </p:sp>
      <p:sp>
        <p:nvSpPr>
          <p:cNvPr id="11" name="Text 7"/>
          <p:cNvSpPr/>
          <p:nvPr/>
        </p:nvSpPr>
        <p:spPr>
          <a:xfrm>
            <a:off x="11451074" y="1436132"/>
            <a:ext cx="2393037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Principes de modélisation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11451074" y="2057162"/>
            <a:ext cx="2393037" cy="1555671"/>
          </a:xfrm>
          <a:prstGeom prst="roundRect">
            <a:avLst>
              <a:gd name="adj" fmla="val 428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1617404" y="222349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Poids, pas coût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11617404" y="2582585"/>
            <a:ext cx="2060377" cy="863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Les facts stockent des poids. Le coût est calculé dynamiquement via la pricing view.</a:t>
            </a:r>
            <a:endParaRPr lang="en-US" sz="1250" dirty="0"/>
          </a:p>
        </p:txBody>
      </p:sp>
      <p:sp>
        <p:nvSpPr>
          <p:cNvPr id="15" name="Shape 11"/>
          <p:cNvSpPr/>
          <p:nvPr/>
        </p:nvSpPr>
        <p:spPr>
          <a:xfrm>
            <a:off x="11451074" y="3723918"/>
            <a:ext cx="2393037" cy="1803678"/>
          </a:xfrm>
          <a:prstGeom prst="roundRect">
            <a:avLst>
              <a:gd name="adj" fmla="val 369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11617404" y="3890248"/>
            <a:ext cx="2060377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Logique zéro dans l'API</a:t>
            </a:r>
            <a:endParaRPr lang="en-US" sz="1550" dirty="0"/>
          </a:p>
        </p:txBody>
      </p:sp>
      <p:sp>
        <p:nvSpPr>
          <p:cNvPr id="17" name="Text 13"/>
          <p:cNvSpPr/>
          <p:nvPr/>
        </p:nvSpPr>
        <p:spPr>
          <a:xfrm>
            <a:off x="11617404" y="4497348"/>
            <a:ext cx="2060377" cy="863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L'API expose, elle ne recalcule pas. Aucune logique métier embarquée.</a:t>
            </a:r>
            <a:endParaRPr lang="en-US" sz="1250" dirty="0"/>
          </a:p>
        </p:txBody>
      </p:sp>
      <p:sp>
        <p:nvSpPr>
          <p:cNvPr id="18" name="Shape 14"/>
          <p:cNvSpPr/>
          <p:nvPr/>
        </p:nvSpPr>
        <p:spPr>
          <a:xfrm>
            <a:off x="11451074" y="5638681"/>
            <a:ext cx="2393037" cy="1803678"/>
          </a:xfrm>
          <a:prstGeom prst="roundRect">
            <a:avLst>
              <a:gd name="adj" fmla="val 369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1617404" y="5805011"/>
            <a:ext cx="2060377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Valorisation découplée</a:t>
            </a:r>
            <a:endParaRPr lang="en-US" sz="1550" dirty="0"/>
          </a:p>
        </p:txBody>
      </p:sp>
      <p:sp>
        <p:nvSpPr>
          <p:cNvPr id="20" name="Text 16"/>
          <p:cNvSpPr/>
          <p:nvPr/>
        </p:nvSpPr>
        <p:spPr>
          <a:xfrm>
            <a:off x="11617404" y="6412111"/>
            <a:ext cx="2060377" cy="863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Changer les tarifs ne nécessite aucun re-batch, juste la pricing view.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7534"/>
            <a:ext cx="107193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Direct vs Indirect — Séparation des Flux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630436" y="2276475"/>
            <a:ext cx="6571417" cy="3143726"/>
          </a:xfrm>
          <a:prstGeom prst="roundRect">
            <a:avLst>
              <a:gd name="adj" fmla="val 5195"/>
            </a:avLst>
          </a:prstGeom>
          <a:solidFill>
            <a:srgbClr val="8C98CA"/>
          </a:solidFill>
          <a:ln/>
        </p:spPr>
      </p:sp>
      <p:sp>
        <p:nvSpPr>
          <p:cNvPr id="4" name="Text 2"/>
          <p:cNvSpPr/>
          <p:nvPr/>
        </p:nvSpPr>
        <p:spPr>
          <a:xfrm>
            <a:off x="857250" y="2503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Direct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57250" y="3084433"/>
            <a:ext cx="61177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Consommation réelle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d'une application sur une ressource.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857250" y="4014311"/>
            <a:ext cx="6117788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Tracé à la source (cloud billing, métriques)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Rattaché directement à un domaine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Pas d'ambiguïté d'attribution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503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Indirect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084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Coût mutualisé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redistribué par coefficient.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651409"/>
            <a:ext cx="6244709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Basé sur la consommation OPEN ou source externe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Calcul par domaine avec hiérarchie respectée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Cohérence mensuelle garantie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Aucune rupture de modélisation entre les deux flux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675352"/>
            <a:ext cx="13042821" cy="1326713"/>
          </a:xfrm>
          <a:prstGeom prst="roundRect">
            <a:avLst>
              <a:gd name="adj" fmla="val 7181"/>
            </a:avLst>
          </a:prstGeom>
          <a:solidFill>
            <a:srgbClr val="181E34"/>
          </a:solidFill>
          <a:ln/>
        </p:spPr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004203"/>
            <a:ext cx="283488" cy="226814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1530906" y="5958840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 calcul indirect dépend du calcul OPEN — l'orchestrateur garantit l'ordre d'exécution strict pour assurer la cohérence des données.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1398"/>
            <a:ext cx="6512481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Materialized Views &amp; Performance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2548" y="1429822"/>
            <a:ext cx="8145185" cy="44507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316664" y="3515283"/>
            <a:ext cx="1887279" cy="256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Tables Facts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9082365" y="3357939"/>
            <a:ext cx="1887279" cy="513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Views matérialisées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754292" y="3495597"/>
            <a:ext cx="1887279" cy="256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API &lt;100ms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432084" y="6084927"/>
            <a:ext cx="2978468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&lt;100ms</a:t>
            </a:r>
            <a:endParaRPr lang="en-US" sz="4100" dirty="0"/>
          </a:p>
        </p:txBody>
      </p:sp>
      <p:sp>
        <p:nvSpPr>
          <p:cNvPr id="8" name="Text 5"/>
          <p:cNvSpPr/>
          <p:nvPr/>
        </p:nvSpPr>
        <p:spPr>
          <a:xfrm>
            <a:off x="1865828" y="6771442"/>
            <a:ext cx="211085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Temps de réponse API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93790" y="7086124"/>
            <a:ext cx="4255056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Requêtes servies sans agrégation lourde côté applicatif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5825966" y="6084927"/>
            <a:ext cx="2978468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1x</a:t>
            </a:r>
            <a:endParaRPr lang="en-US" sz="4100" dirty="0"/>
          </a:p>
        </p:txBody>
      </p:sp>
      <p:sp>
        <p:nvSpPr>
          <p:cNvPr id="11" name="Text 8"/>
          <p:cNvSpPr/>
          <p:nvPr/>
        </p:nvSpPr>
        <p:spPr>
          <a:xfrm>
            <a:off x="6322814" y="677144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Refresh par batch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5187672" y="7086124"/>
            <a:ext cx="4255056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Mise à jour uniquement post-batch, jamais à la demande runtime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10219849" y="6084927"/>
            <a:ext cx="2978468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0</a:t>
            </a:r>
            <a:endParaRPr lang="en-US" sz="4100" dirty="0"/>
          </a:p>
        </p:txBody>
      </p:sp>
      <p:sp>
        <p:nvSpPr>
          <p:cNvPr id="14" name="Text 11"/>
          <p:cNvSpPr/>
          <p:nvPr/>
        </p:nvSpPr>
        <p:spPr>
          <a:xfrm>
            <a:off x="10716697" y="677144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Agrégation API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9581555" y="7086124"/>
            <a:ext cx="4255056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Aucune agrégation lourde côté API — toute la puissance est dans les MV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8308"/>
            <a:ext cx="793754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FinOps API — Architecture Quarkus REST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45137" y="3110032"/>
            <a:ext cx="5839539" cy="26723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22583" y="3468113"/>
            <a:ext cx="1291728" cy="16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Repository &amp; BDD</a:t>
            </a:r>
            <a:endParaRPr lang="en-US" sz="1000" dirty="0"/>
          </a:p>
        </p:txBody>
      </p:sp>
      <p:sp>
        <p:nvSpPr>
          <p:cNvPr id="5" name="Text 2"/>
          <p:cNvSpPr/>
          <p:nvPr/>
        </p:nvSpPr>
        <p:spPr>
          <a:xfrm>
            <a:off x="6322583" y="3675507"/>
            <a:ext cx="1423771" cy="219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PostgreSQL avec Materialized Views</a:t>
            </a:r>
            <a:endParaRPr lang="en-US" sz="800" dirty="0"/>
          </a:p>
        </p:txBody>
      </p:sp>
      <p:sp>
        <p:nvSpPr>
          <p:cNvPr id="6" name="Text 3"/>
          <p:cNvSpPr/>
          <p:nvPr/>
        </p:nvSpPr>
        <p:spPr>
          <a:xfrm>
            <a:off x="2200536" y="4236691"/>
            <a:ext cx="1291728" cy="16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Service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2183313" y="4444085"/>
            <a:ext cx="1308951" cy="439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850"/>
              </a:lnSpc>
              <a:buNone/>
            </a:pPr>
            <a:r>
              <a:rPr lang="en-US" sz="8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Jointure dynamique pricing view et comparaison multi-visions</a:t>
            </a:r>
            <a:endParaRPr lang="en-US" sz="800" dirty="0"/>
          </a:p>
        </p:txBody>
      </p:sp>
      <p:sp>
        <p:nvSpPr>
          <p:cNvPr id="8" name="Text 5"/>
          <p:cNvSpPr/>
          <p:nvPr/>
        </p:nvSpPr>
        <p:spPr>
          <a:xfrm>
            <a:off x="6322583" y="4800027"/>
            <a:ext cx="1291728" cy="16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API REST</a:t>
            </a:r>
            <a:endParaRPr lang="en-US" sz="1000" dirty="0"/>
          </a:p>
        </p:txBody>
      </p:sp>
      <p:sp>
        <p:nvSpPr>
          <p:cNvPr id="9" name="Text 6"/>
          <p:cNvSpPr/>
          <p:nvPr/>
        </p:nvSpPr>
        <p:spPr>
          <a:xfrm>
            <a:off x="6322583" y="5007422"/>
            <a:ext cx="1423771" cy="219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Endpoints modulaires : dashboard, top, historique</a:t>
            </a:r>
            <a:endParaRPr lang="en-US" sz="800" dirty="0"/>
          </a:p>
        </p:txBody>
      </p:sp>
      <p:sp>
        <p:nvSpPr>
          <p:cNvPr id="10" name="Text 7"/>
          <p:cNvSpPr/>
          <p:nvPr/>
        </p:nvSpPr>
        <p:spPr>
          <a:xfrm>
            <a:off x="9530834" y="1522214"/>
            <a:ext cx="263437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Caractéristiques techniques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9530834" y="1895237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9530834" y="2142053"/>
            <a:ext cx="4313277" cy="2286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13" name="Text 10"/>
          <p:cNvSpPr/>
          <p:nvPr/>
        </p:nvSpPr>
        <p:spPr>
          <a:xfrm>
            <a:off x="9530834" y="2267069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Jointure dynamique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9530834" y="2626162"/>
            <a:ext cx="431327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Pricing view appliquée à la volée — aucune duplication de coût stocké</a:t>
            </a:r>
            <a:endParaRPr lang="en-US" sz="1250" dirty="0"/>
          </a:p>
        </p:txBody>
      </p:sp>
      <p:sp>
        <p:nvSpPr>
          <p:cNvPr id="15" name="Text 12"/>
          <p:cNvSpPr/>
          <p:nvPr/>
        </p:nvSpPr>
        <p:spPr>
          <a:xfrm>
            <a:off x="9530834" y="3288268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250" dirty="0"/>
          </a:p>
        </p:txBody>
      </p:sp>
      <p:sp>
        <p:nvSpPr>
          <p:cNvPr id="16" name="Shape 13"/>
          <p:cNvSpPr/>
          <p:nvPr/>
        </p:nvSpPr>
        <p:spPr>
          <a:xfrm>
            <a:off x="9530834" y="3535085"/>
            <a:ext cx="4313277" cy="2286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17" name="Text 14"/>
          <p:cNvSpPr/>
          <p:nvPr/>
        </p:nvSpPr>
        <p:spPr>
          <a:xfrm>
            <a:off x="9530834" y="3660100"/>
            <a:ext cx="240863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Multi-visions budgétaires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9530834" y="4019193"/>
            <a:ext cx="431327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Comparaison de plusieurs scénarios sans recalcul batch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9530834" y="4681299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250" dirty="0"/>
          </a:p>
        </p:txBody>
      </p:sp>
      <p:sp>
        <p:nvSpPr>
          <p:cNvPr id="20" name="Shape 17"/>
          <p:cNvSpPr/>
          <p:nvPr/>
        </p:nvSpPr>
        <p:spPr>
          <a:xfrm>
            <a:off x="9530834" y="4928116"/>
            <a:ext cx="4313277" cy="2286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21" name="Text 18"/>
          <p:cNvSpPr/>
          <p:nvPr/>
        </p:nvSpPr>
        <p:spPr>
          <a:xfrm>
            <a:off x="9530834" y="5053132"/>
            <a:ext cx="208859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Endpoints modulaires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9530834" y="5412224"/>
            <a:ext cx="431327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Dashboard, Top applications, Historique — chaque vue exposée séparément</a:t>
            </a:r>
            <a:endParaRPr lang="en-US" sz="1250" dirty="0"/>
          </a:p>
        </p:txBody>
      </p:sp>
      <p:sp>
        <p:nvSpPr>
          <p:cNvPr id="23" name="Text 20"/>
          <p:cNvSpPr/>
          <p:nvPr/>
        </p:nvSpPr>
        <p:spPr>
          <a:xfrm>
            <a:off x="9530834" y="6074331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250" dirty="0"/>
          </a:p>
        </p:txBody>
      </p:sp>
      <p:sp>
        <p:nvSpPr>
          <p:cNvPr id="24" name="Shape 21"/>
          <p:cNvSpPr/>
          <p:nvPr/>
        </p:nvSpPr>
        <p:spPr>
          <a:xfrm>
            <a:off x="9530834" y="6321147"/>
            <a:ext cx="4313277" cy="2286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25" name="Text 22"/>
          <p:cNvSpPr/>
          <p:nvPr/>
        </p:nvSpPr>
        <p:spPr>
          <a:xfrm>
            <a:off x="9530834" y="644616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Cache HTTP léger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9530834" y="6805255"/>
            <a:ext cx="431327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Possible sur les réponses stables pour absorber les pics de charge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4513"/>
            <a:ext cx="643890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Pricing Views — Vision Budgétaire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589" y="3841075"/>
            <a:ext cx="3343156" cy="12101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42093" y="4755829"/>
            <a:ext cx="837440" cy="10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Coût calculé</a:t>
            </a:r>
            <a:endParaRPr lang="en-US" sz="650" dirty="0"/>
          </a:p>
        </p:txBody>
      </p:sp>
      <p:sp>
        <p:nvSpPr>
          <p:cNvPr id="6" name="Text 2"/>
          <p:cNvSpPr/>
          <p:nvPr/>
        </p:nvSpPr>
        <p:spPr>
          <a:xfrm>
            <a:off x="7242093" y="4391077"/>
            <a:ext cx="837440" cy="10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Pricing View</a:t>
            </a:r>
            <a:endParaRPr lang="en-US" sz="650" dirty="0"/>
          </a:p>
        </p:txBody>
      </p:sp>
      <p:sp>
        <p:nvSpPr>
          <p:cNvPr id="7" name="Text 3"/>
          <p:cNvSpPr/>
          <p:nvPr/>
        </p:nvSpPr>
        <p:spPr>
          <a:xfrm>
            <a:off x="7242093" y="4022604"/>
            <a:ext cx="837440" cy="10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Poids bruts</a:t>
            </a:r>
            <a:endParaRPr lang="en-US" sz="650" dirty="0"/>
          </a:p>
        </p:txBody>
      </p:sp>
      <p:sp>
        <p:nvSpPr>
          <p:cNvPr id="8" name="Text 4"/>
          <p:cNvSpPr/>
          <p:nvPr/>
        </p:nvSpPr>
        <p:spPr>
          <a:xfrm>
            <a:off x="11451074" y="1638419"/>
            <a:ext cx="238434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Avantages du découplage</a:t>
            </a:r>
            <a:endParaRPr lang="en-US" sz="1550" dirty="0"/>
          </a:p>
        </p:txBody>
      </p:sp>
      <p:sp>
        <p:nvSpPr>
          <p:cNvPr id="9" name="Shape 5"/>
          <p:cNvSpPr/>
          <p:nvPr/>
        </p:nvSpPr>
        <p:spPr>
          <a:xfrm>
            <a:off x="11451074" y="2011442"/>
            <a:ext cx="2393037" cy="1586151"/>
          </a:xfrm>
          <a:prstGeom prst="roundRect">
            <a:avLst>
              <a:gd name="adj" fmla="val 4204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1632644" y="219301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Recalcul instantané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11632644" y="2552105"/>
            <a:ext cx="2029897" cy="863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Modifier un tarif se répercute immédiatement sans relancer le batch</a:t>
            </a:r>
            <a:endParaRPr lang="en-US" sz="1250" dirty="0"/>
          </a:p>
        </p:txBody>
      </p:sp>
      <p:sp>
        <p:nvSpPr>
          <p:cNvPr id="12" name="Shape 8"/>
          <p:cNvSpPr/>
          <p:nvPr/>
        </p:nvSpPr>
        <p:spPr>
          <a:xfrm>
            <a:off x="11451074" y="3708678"/>
            <a:ext cx="2393037" cy="1834158"/>
          </a:xfrm>
          <a:prstGeom prst="roundRect">
            <a:avLst>
              <a:gd name="adj" fmla="val 3636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1632644" y="3890248"/>
            <a:ext cx="2029897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Comparaison temporelle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11632644" y="4497348"/>
            <a:ext cx="2029897" cy="863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Trimestre N vs N-1 supporté nativement — même modèle de poids, tarifs différents</a:t>
            </a:r>
            <a:endParaRPr lang="en-US" sz="1250" dirty="0"/>
          </a:p>
        </p:txBody>
      </p:sp>
      <p:sp>
        <p:nvSpPr>
          <p:cNvPr id="15" name="Shape 11"/>
          <p:cNvSpPr/>
          <p:nvPr/>
        </p:nvSpPr>
        <p:spPr>
          <a:xfrm>
            <a:off x="11451074" y="5653921"/>
            <a:ext cx="2393037" cy="1586151"/>
          </a:xfrm>
          <a:prstGeom prst="roundRect">
            <a:avLst>
              <a:gd name="adj" fmla="val 4204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11632644" y="5835491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Zéro duplication</a:t>
            </a:r>
            <a:endParaRPr lang="en-US" sz="1550" dirty="0"/>
          </a:p>
        </p:txBody>
      </p:sp>
      <p:sp>
        <p:nvSpPr>
          <p:cNvPr id="17" name="Text 13"/>
          <p:cNvSpPr/>
          <p:nvPr/>
        </p:nvSpPr>
        <p:spPr>
          <a:xfrm>
            <a:off x="11632644" y="6194584"/>
            <a:ext cx="2029897" cy="863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 seul stockage de consommation, valorisation multiple selon la view appliquée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5442"/>
            <a:ext cx="898088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UI Backstage — Composants Réutilisables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6037" y="2622828"/>
            <a:ext cx="6658213" cy="37684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90857" y="3353606"/>
            <a:ext cx="1522701" cy="190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Dashboard Global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5790857" y="3598084"/>
            <a:ext cx="2334807" cy="137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Vue agrégée de tous les domaines</a:t>
            </a:r>
            <a:endParaRPr lang="en-US" sz="9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97638" y="3353183"/>
            <a:ext cx="203027" cy="203027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27650" y="4097614"/>
            <a:ext cx="203027" cy="2030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596570" y="4098037"/>
            <a:ext cx="1522701" cy="190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Drill-down Domaine</a:t>
            </a:r>
            <a:endParaRPr lang="en-US" sz="1150" dirty="0"/>
          </a:p>
        </p:txBody>
      </p:sp>
      <p:sp>
        <p:nvSpPr>
          <p:cNvPr id="9" name="Text 4"/>
          <p:cNvSpPr/>
          <p:nvPr/>
        </p:nvSpPr>
        <p:spPr>
          <a:xfrm>
            <a:off x="1784463" y="4342515"/>
            <a:ext cx="2334808" cy="137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0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Répartition direct / indirect</a:t>
            </a:r>
            <a:endParaRPr lang="en-US" sz="950" dirty="0"/>
          </a:p>
        </p:txBody>
      </p:sp>
      <p:sp>
        <p:nvSpPr>
          <p:cNvPr id="10" name="Text 5"/>
          <p:cNvSpPr/>
          <p:nvPr/>
        </p:nvSpPr>
        <p:spPr>
          <a:xfrm>
            <a:off x="5790857" y="4849236"/>
            <a:ext cx="1522701" cy="190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Vue Application</a:t>
            </a:r>
            <a:endParaRPr lang="en-US" sz="1150" dirty="0"/>
          </a:p>
        </p:txBody>
      </p:sp>
      <p:sp>
        <p:nvSpPr>
          <p:cNvPr id="11" name="Text 6"/>
          <p:cNvSpPr/>
          <p:nvPr/>
        </p:nvSpPr>
        <p:spPr>
          <a:xfrm>
            <a:off x="5790857" y="5093714"/>
            <a:ext cx="2334807" cy="137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Détail, historique et variation</a:t>
            </a:r>
            <a:endParaRPr lang="en-US" sz="9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97638" y="4842045"/>
            <a:ext cx="203027" cy="20302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566910" y="1605201"/>
            <a:ext cx="237684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Architecture frontend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66910" y="2051923"/>
            <a:ext cx="453628" cy="45362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566910" y="2687003"/>
            <a:ext cx="328910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Composants React modulaires</a:t>
            </a:r>
            <a:endParaRPr lang="en-US" sz="1750" dirty="0"/>
          </a:p>
        </p:txBody>
      </p:sp>
      <p:sp>
        <p:nvSpPr>
          <p:cNvPr id="16" name="Text 9"/>
          <p:cNvSpPr/>
          <p:nvPr/>
        </p:nvSpPr>
        <p:spPr>
          <a:xfrm>
            <a:off x="9566910" y="3115628"/>
            <a:ext cx="4277201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Charts Top, Variations, Historique réutilisables dans tout groupe Backstage</a:t>
            </a:r>
            <a:endParaRPr lang="en-US" sz="1400" dirty="0"/>
          </a:p>
        </p:txBody>
      </p:sp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566910" y="3928348"/>
            <a:ext cx="453628" cy="453628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9566910" y="4563428"/>
            <a:ext cx="280273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Filtres communs partagés</a:t>
            </a:r>
            <a:endParaRPr lang="en-US" sz="1750" dirty="0"/>
          </a:p>
        </p:txBody>
      </p:sp>
      <p:sp>
        <p:nvSpPr>
          <p:cNvPr id="19" name="Text 11"/>
          <p:cNvSpPr/>
          <p:nvPr/>
        </p:nvSpPr>
        <p:spPr>
          <a:xfrm>
            <a:off x="9566910" y="4992053"/>
            <a:ext cx="4277201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Période, vision budgétaire, domaine — contexte partagé entre composants</a:t>
            </a:r>
            <a:endParaRPr lang="en-US" sz="1400" dirty="0"/>
          </a:p>
        </p:txBody>
      </p:sp>
      <p:pic>
        <p:nvPicPr>
          <p:cNvPr id="20" name="Image 6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566910" y="5804773"/>
            <a:ext cx="453628" cy="453628"/>
          </a:xfrm>
          <a:prstGeom prst="rect">
            <a:avLst/>
          </a:prstGeom>
        </p:spPr>
      </p:pic>
      <p:sp>
        <p:nvSpPr>
          <p:cNvPr id="21" name="Text 12"/>
          <p:cNvSpPr/>
          <p:nvPr/>
        </p:nvSpPr>
        <p:spPr>
          <a:xfrm>
            <a:off x="9566910" y="643985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Extension facile</a:t>
            </a:r>
            <a:endParaRPr lang="en-US" sz="1750" dirty="0"/>
          </a:p>
        </p:txBody>
      </p:sp>
      <p:sp>
        <p:nvSpPr>
          <p:cNvPr id="22" name="Text 13"/>
          <p:cNvSpPr/>
          <p:nvPr/>
        </p:nvSpPr>
        <p:spPr>
          <a:xfrm>
            <a:off x="9566910" y="6868478"/>
            <a:ext cx="4277201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Nouvelle vue = nouvelle API légère + nouveau composant, sans refactoring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2026-02-28T09:34:31Z</dcterms:created>
  <dcterms:modified xsi:type="dcterms:W3CDTF">2026-02-28T09:34:31Z</dcterms:modified>
</cp:coreProperties>
</file>